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70" r:id="rId4"/>
  </p:sldMasterIdLst>
  <p:notesMasterIdLst>
    <p:notesMasterId r:id="rId17"/>
  </p:notesMasterIdLst>
  <p:handoutMasterIdLst>
    <p:handoutMasterId r:id="rId18"/>
  </p:handoutMasterIdLst>
  <p:sldIdLst>
    <p:sldId id="256" r:id="rId5"/>
    <p:sldId id="259" r:id="rId6"/>
    <p:sldId id="260" r:id="rId7"/>
    <p:sldId id="261" r:id="rId8"/>
    <p:sldId id="265" r:id="rId9"/>
    <p:sldId id="270" r:id="rId10"/>
    <p:sldId id="266" r:id="rId11"/>
    <p:sldId id="267" r:id="rId12"/>
    <p:sldId id="272" r:id="rId13"/>
    <p:sldId id="273" r:id="rId14"/>
    <p:sldId id="268" r:id="rId15"/>
    <p:sldId id="27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2E66C202-4D95-4AD4-ADE2-4084FB1C9F01}" type="datetimeFigureOut">
              <a:rPr lang="en-US" smtClean="0"/>
              <a:t>9/1/2021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91E264A-CEB0-40CB-B9A4-809B60683E64}" type="slidenum">
              <a:rPr lang="en-US" smtClean="0"/>
              <a:t>‹#›</a:t>
            </a:fld>
            <a:endParaRPr lang="en-US"/>
          </a:p>
        </p:txBody>
      </p:sp>
    </p:spTree>
    <p:extLst>
      <p:ext uri="{BB962C8B-B14F-4D97-AF65-F5344CB8AC3E}">
        <p14:creationId xmlns:p14="http://schemas.microsoft.com/office/powerpoint/2010/main" val="137396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EDE0A0D5-8F98-4CC1-A28E-021F0B6B475C}" type="datetimeFigureOut">
              <a:rPr lang="en-US" smtClean="0"/>
              <a:t>9/1/2021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1</a:t>
            </a:fld>
            <a:endParaRPr lang="en-US" dirty="0"/>
          </a:p>
        </p:txBody>
      </p:sp>
    </p:spTree>
    <p:extLst>
      <p:ext uri="{BB962C8B-B14F-4D97-AF65-F5344CB8AC3E}">
        <p14:creationId xmlns:p14="http://schemas.microsoft.com/office/powerpoint/2010/main" val="340384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10</a:t>
            </a:fld>
            <a:endParaRPr lang="en-US" dirty="0"/>
          </a:p>
        </p:txBody>
      </p:sp>
    </p:spTree>
    <p:extLst>
      <p:ext uri="{BB962C8B-B14F-4D97-AF65-F5344CB8AC3E}">
        <p14:creationId xmlns:p14="http://schemas.microsoft.com/office/powerpoint/2010/main" val="14441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11</a:t>
            </a:fld>
            <a:endParaRPr lang="en-US" dirty="0"/>
          </a:p>
        </p:txBody>
      </p:sp>
    </p:spTree>
    <p:extLst>
      <p:ext uri="{BB962C8B-B14F-4D97-AF65-F5344CB8AC3E}">
        <p14:creationId xmlns:p14="http://schemas.microsoft.com/office/powerpoint/2010/main" val="149566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2</a:t>
            </a:fld>
            <a:endParaRPr lang="en-US" dirty="0"/>
          </a:p>
        </p:txBody>
      </p:sp>
    </p:spTree>
    <p:extLst>
      <p:ext uri="{BB962C8B-B14F-4D97-AF65-F5344CB8AC3E}">
        <p14:creationId xmlns:p14="http://schemas.microsoft.com/office/powerpoint/2010/main" val="209188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3</a:t>
            </a:fld>
            <a:endParaRPr lang="en-US" dirty="0"/>
          </a:p>
        </p:txBody>
      </p:sp>
    </p:spTree>
    <p:extLst>
      <p:ext uri="{BB962C8B-B14F-4D97-AF65-F5344CB8AC3E}">
        <p14:creationId xmlns:p14="http://schemas.microsoft.com/office/powerpoint/2010/main" val="245760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4</a:t>
            </a:fld>
            <a:endParaRPr lang="en-US" dirty="0"/>
          </a:p>
        </p:txBody>
      </p:sp>
    </p:spTree>
    <p:extLst>
      <p:ext uri="{BB962C8B-B14F-4D97-AF65-F5344CB8AC3E}">
        <p14:creationId xmlns:p14="http://schemas.microsoft.com/office/powerpoint/2010/main" val="91399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5</a:t>
            </a:fld>
            <a:endParaRPr lang="en-US" dirty="0"/>
          </a:p>
        </p:txBody>
      </p:sp>
    </p:spTree>
    <p:extLst>
      <p:ext uri="{BB962C8B-B14F-4D97-AF65-F5344CB8AC3E}">
        <p14:creationId xmlns:p14="http://schemas.microsoft.com/office/powerpoint/2010/main" val="183465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6</a:t>
            </a:fld>
            <a:endParaRPr lang="en-US" dirty="0"/>
          </a:p>
        </p:txBody>
      </p:sp>
    </p:spTree>
    <p:extLst>
      <p:ext uri="{BB962C8B-B14F-4D97-AF65-F5344CB8AC3E}">
        <p14:creationId xmlns:p14="http://schemas.microsoft.com/office/powerpoint/2010/main" val="425122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7</a:t>
            </a:fld>
            <a:endParaRPr lang="en-US" dirty="0"/>
          </a:p>
        </p:txBody>
      </p:sp>
    </p:spTree>
    <p:extLst>
      <p:ext uri="{BB962C8B-B14F-4D97-AF65-F5344CB8AC3E}">
        <p14:creationId xmlns:p14="http://schemas.microsoft.com/office/powerpoint/2010/main" val="19280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8</a:t>
            </a:fld>
            <a:endParaRPr lang="en-US" dirty="0"/>
          </a:p>
        </p:txBody>
      </p:sp>
    </p:spTree>
    <p:extLst>
      <p:ext uri="{BB962C8B-B14F-4D97-AF65-F5344CB8AC3E}">
        <p14:creationId xmlns:p14="http://schemas.microsoft.com/office/powerpoint/2010/main" val="423275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C52C-5E29-41AF-BAA3-8217E886DA08}" type="slidenum">
              <a:rPr lang="en-US" smtClean="0"/>
              <a:t>9</a:t>
            </a:fld>
            <a:endParaRPr lang="en-US" dirty="0"/>
          </a:p>
        </p:txBody>
      </p:sp>
    </p:spTree>
    <p:extLst>
      <p:ext uri="{BB962C8B-B14F-4D97-AF65-F5344CB8AC3E}">
        <p14:creationId xmlns:p14="http://schemas.microsoft.com/office/powerpoint/2010/main" val="292399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750590-9F9A-443B-9295-A3931D8194B1}" type="datetime1">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27532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930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1DEE0-34E5-4E0F-BEC1-4B8835F82CD1}" type="datetime1">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249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066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BFACF8-E63D-4673-A128-83547867BB7A}" type="datetime1">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7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32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333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435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59527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11858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359126-4846-4E88-BDD9-5585CC877E47}" type="datetime1">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07247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59126-4846-4E88-BDD9-5585CC877E47}" type="datetime1">
              <a:rPr lang="en-US" smtClean="0"/>
              <a:t>9/1/2021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108832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hyperlink" Target="mailto:noreply@rec1.co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parksandrec@cityofkell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ecure.rec1.com/TX/keller-tx/catalo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1524000" y="2798763"/>
            <a:ext cx="9144000" cy="2387600"/>
          </a:xfrm>
        </p:spPr>
        <p:txBody>
          <a:bodyPr anchor="ctr">
            <a:normAutofit/>
          </a:bodyPr>
          <a:lstStyle/>
          <a:p>
            <a:r>
              <a:rPr lang="en-US" b="1" dirty="0">
                <a:ln>
                  <a:solidFill>
                    <a:schemeClr val="tx1"/>
                  </a:solidFill>
                </a:ln>
                <a:effectLst>
                  <a:outerShdw blurRad="50800" dist="38100" algn="l" rotWithShape="0">
                    <a:prstClr val="black">
                      <a:alpha val="40000"/>
                    </a:prstClr>
                  </a:outerShdw>
                </a:effectLst>
              </a:rPr>
              <a:t>Online </a:t>
            </a:r>
            <a:r>
              <a:rPr lang="en-US" b="1" dirty="0">
                <a:ln w="0">
                  <a:solidFill>
                    <a:schemeClr val="tx1"/>
                  </a:solidFill>
                </a:ln>
                <a:effectLst>
                  <a:outerShdw blurRad="50800" dist="38100" algn="l" rotWithShape="0">
                    <a:prstClr val="black">
                      <a:alpha val="40000"/>
                    </a:prstClr>
                  </a:outerShdw>
                </a:effectLst>
              </a:rPr>
              <a:t>Registration</a:t>
            </a:r>
            <a:r>
              <a:rPr lang="en-US" b="1" dirty="0">
                <a:ln>
                  <a:solidFill>
                    <a:schemeClr val="tx1"/>
                  </a:solidFill>
                </a:ln>
                <a:effectLst>
                  <a:outerShdw blurRad="50800" dist="38100" algn="l" rotWithShape="0">
                    <a:prstClr val="black">
                      <a:alpha val="40000"/>
                    </a:prstClr>
                  </a:outerShdw>
                </a:effectLst>
              </a:rPr>
              <a:t> How-To</a:t>
            </a:r>
            <a:endParaRPr lang="en-US" sz="5400" b="1" dirty="0">
              <a:ln>
                <a:solidFill>
                  <a:schemeClr val="tx1"/>
                </a:solidFill>
              </a:ln>
              <a:effectLst>
                <a:outerShdw blurRad="50800" dist="38100" algn="l" rotWithShape="0">
                  <a:prstClr val="black">
                    <a:alpha val="40000"/>
                  </a:prstClr>
                </a:outerShdw>
              </a:effectLst>
            </a:endParaRPr>
          </a:p>
        </p:txBody>
      </p:sp>
      <p:pic>
        <p:nvPicPr>
          <p:cNvPr id="7" name="Picture 6">
            <a:extLst>
              <a:ext uri="{FF2B5EF4-FFF2-40B4-BE49-F238E27FC236}">
                <a16:creationId xmlns:a16="http://schemas.microsoft.com/office/drawing/2014/main" id="{B547021C-88D7-4340-B545-16D93BAD221D}"/>
              </a:ext>
            </a:extLst>
          </p:cNvPr>
          <p:cNvPicPr>
            <a:picLocks noChangeAspect="1"/>
          </p:cNvPicPr>
          <p:nvPr/>
        </p:nvPicPr>
        <p:blipFill>
          <a:blip r:embed="rId3"/>
          <a:stretch>
            <a:fillRect/>
          </a:stretch>
        </p:blipFill>
        <p:spPr>
          <a:xfrm>
            <a:off x="0" y="83659"/>
            <a:ext cx="3737747" cy="2077407"/>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E9E4D8-473C-4FFE-8073-62D70D35416C}"/>
              </a:ext>
            </a:extLst>
          </p:cNvPr>
          <p:cNvPicPr>
            <a:picLocks noChangeAspect="1"/>
          </p:cNvPicPr>
          <p:nvPr/>
        </p:nvPicPr>
        <p:blipFill>
          <a:blip r:embed="rId3"/>
          <a:stretch>
            <a:fillRect/>
          </a:stretch>
        </p:blipFill>
        <p:spPr>
          <a:xfrm>
            <a:off x="7156548" y="129720"/>
            <a:ext cx="4400452" cy="2619694"/>
          </a:xfrm>
          <a:prstGeom prst="rect">
            <a:avLst/>
          </a:prstGeom>
        </p:spPr>
      </p:pic>
      <p:pic>
        <p:nvPicPr>
          <p:cNvPr id="5" name="Picture 4">
            <a:extLst>
              <a:ext uri="{FF2B5EF4-FFF2-40B4-BE49-F238E27FC236}">
                <a16:creationId xmlns:a16="http://schemas.microsoft.com/office/drawing/2014/main" id="{32E8B5C1-09DD-4DF8-8E90-A2C8B2F5C6E2}"/>
              </a:ext>
            </a:extLst>
          </p:cNvPr>
          <p:cNvPicPr>
            <a:picLocks noChangeAspect="1"/>
          </p:cNvPicPr>
          <p:nvPr/>
        </p:nvPicPr>
        <p:blipFill>
          <a:blip r:embed="rId4"/>
          <a:stretch>
            <a:fillRect/>
          </a:stretch>
        </p:blipFill>
        <p:spPr>
          <a:xfrm>
            <a:off x="198437" y="129720"/>
            <a:ext cx="6243687" cy="4371220"/>
          </a:xfrm>
          <a:prstGeom prst="rect">
            <a:avLst/>
          </a:prstGeom>
        </p:spPr>
      </p:pic>
      <p:sp>
        <p:nvSpPr>
          <p:cNvPr id="3" name="Oval 2"/>
          <p:cNvSpPr/>
          <p:nvPr/>
        </p:nvSpPr>
        <p:spPr>
          <a:xfrm>
            <a:off x="10814050" y="2204674"/>
            <a:ext cx="654050" cy="388961"/>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2124" y="2749414"/>
            <a:ext cx="5749876" cy="4231928"/>
          </a:xfrm>
          <a:prstGeom prst="rect">
            <a:avLst/>
          </a:prstGeom>
          <a:noFill/>
        </p:spPr>
        <p:txBody>
          <a:bodyPr wrap="square" rtlCol="0">
            <a:spAutoFit/>
          </a:bodyPr>
          <a:lstStyle/>
          <a:p>
            <a:pPr marL="285750" indent="-285750">
              <a:buFont typeface="Arial" panose="020B0604020202020204" pitchFamily="34" charset="0"/>
              <a:buChar char="•"/>
            </a:pPr>
            <a:r>
              <a:rPr lang="en-US" dirty="0"/>
              <a:t>You will then be brought to the waivers page. Please read and sign all waivers on this page. You will not be able to continue with checkout if all waivers are not signed.</a:t>
            </a:r>
          </a:p>
          <a:p>
            <a:pPr marL="285750" indent="-285750">
              <a:buFont typeface="Arial" panose="020B0604020202020204" pitchFamily="34" charset="0"/>
              <a:buChar char="•"/>
            </a:pPr>
            <a:r>
              <a:rPr lang="en-US" dirty="0"/>
              <a:t>To sign the waiver, scroll to the bottom of the page and select the box next to “I agree on behalf of…”</a:t>
            </a:r>
          </a:p>
          <a:p>
            <a:pPr marL="285750" indent="-285750">
              <a:buFont typeface="Arial" panose="020B0604020202020204" pitchFamily="34" charset="0"/>
              <a:buChar char="•"/>
            </a:pPr>
            <a:r>
              <a:rPr lang="en-US" dirty="0"/>
              <a:t>Once that is clicked, a “waiver signature” box will appear and you will sign (with your finger or mouse) on the line and then click save.</a:t>
            </a:r>
          </a:p>
          <a:p>
            <a:pPr marL="285750" indent="-285750">
              <a:buFont typeface="Arial" panose="020B0604020202020204" pitchFamily="34" charset="0"/>
              <a:buChar char="•"/>
            </a:pPr>
            <a:r>
              <a:rPr lang="en-US" dirty="0"/>
              <a:t>Once waivers are signed, click the green “confirm waiver agreement” button.</a:t>
            </a:r>
          </a:p>
          <a:p>
            <a:pPr marL="285750" indent="-285750">
              <a:buFont typeface="Arial" panose="020B0604020202020204" pitchFamily="34" charset="0"/>
              <a:buChar char="•"/>
            </a:pPr>
            <a:r>
              <a:rPr lang="en-US" dirty="0"/>
              <a:t>Some waiver you only have to sign once, so if you have already signed it in the past you can click the green “confirm waiver agreement” button to continue.</a:t>
            </a:r>
          </a:p>
          <a:p>
            <a:pPr lvl="1"/>
            <a:endParaRPr lang="en-US" sz="1700" dirty="0"/>
          </a:p>
        </p:txBody>
      </p:sp>
      <p:sp>
        <p:nvSpPr>
          <p:cNvPr id="6" name="Rectangle 5"/>
          <p:cNvSpPr/>
          <p:nvPr/>
        </p:nvSpPr>
        <p:spPr>
          <a:xfrm>
            <a:off x="6442124" y="2787514"/>
            <a:ext cx="5660976" cy="3978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2F32E19-2067-413E-85E6-B6AD3A4B4674}"/>
              </a:ext>
            </a:extLst>
          </p:cNvPr>
          <p:cNvPicPr>
            <a:picLocks noChangeAspect="1"/>
          </p:cNvPicPr>
          <p:nvPr/>
        </p:nvPicPr>
        <p:blipFill rotWithShape="1">
          <a:blip r:embed="rId5"/>
          <a:srcRect l="5081" r="2400"/>
          <a:stretch/>
        </p:blipFill>
        <p:spPr>
          <a:xfrm>
            <a:off x="198437" y="4236946"/>
            <a:ext cx="6243687" cy="2608354"/>
          </a:xfrm>
          <a:prstGeom prst="rect">
            <a:avLst/>
          </a:prstGeom>
        </p:spPr>
      </p:pic>
      <p:sp>
        <p:nvSpPr>
          <p:cNvPr id="12" name="Oval 11">
            <a:extLst>
              <a:ext uri="{FF2B5EF4-FFF2-40B4-BE49-F238E27FC236}">
                <a16:creationId xmlns:a16="http://schemas.microsoft.com/office/drawing/2014/main" id="{EA9A729A-77E6-43C6-981D-9BBDA8F0F581}"/>
              </a:ext>
            </a:extLst>
          </p:cNvPr>
          <p:cNvSpPr/>
          <p:nvPr/>
        </p:nvSpPr>
        <p:spPr>
          <a:xfrm>
            <a:off x="198436" y="6070956"/>
            <a:ext cx="1757363" cy="46990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B2D8962-DAEE-4BA2-B2BD-2507D2B032D9}"/>
              </a:ext>
            </a:extLst>
          </p:cNvPr>
          <p:cNvSpPr/>
          <p:nvPr/>
        </p:nvSpPr>
        <p:spPr>
          <a:xfrm>
            <a:off x="7259636" y="1019107"/>
            <a:ext cx="3738564" cy="1185567"/>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BCE9932-A291-4ED9-98AA-19EC5D72763E}"/>
              </a:ext>
            </a:extLst>
          </p:cNvPr>
          <p:cNvSpPr/>
          <p:nvPr/>
        </p:nvSpPr>
        <p:spPr>
          <a:xfrm>
            <a:off x="4449116" y="2249312"/>
            <a:ext cx="1757363" cy="46990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43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A24AE1-8E2B-4B3C-AB11-42D665FF118C}"/>
              </a:ext>
            </a:extLst>
          </p:cNvPr>
          <p:cNvPicPr>
            <a:picLocks noChangeAspect="1"/>
          </p:cNvPicPr>
          <p:nvPr/>
        </p:nvPicPr>
        <p:blipFill rotWithShape="1">
          <a:blip r:embed="rId3"/>
          <a:srcRect l="6442" t="27102" r="7944" b="2180"/>
          <a:stretch/>
        </p:blipFill>
        <p:spPr>
          <a:xfrm>
            <a:off x="622301" y="177800"/>
            <a:ext cx="6775450" cy="3708400"/>
          </a:xfrm>
          <a:prstGeom prst="rect">
            <a:avLst/>
          </a:prstGeom>
        </p:spPr>
      </p:pic>
      <p:sp>
        <p:nvSpPr>
          <p:cNvPr id="3" name="TextBox 2"/>
          <p:cNvSpPr txBox="1"/>
          <p:nvPr/>
        </p:nvSpPr>
        <p:spPr>
          <a:xfrm>
            <a:off x="7670798" y="628650"/>
            <a:ext cx="4140201" cy="5632311"/>
          </a:xfrm>
          <a:prstGeom prst="rect">
            <a:avLst/>
          </a:prstGeom>
          <a:noFill/>
        </p:spPr>
        <p:txBody>
          <a:bodyPr wrap="square" rtlCol="0">
            <a:spAutoFit/>
          </a:bodyPr>
          <a:lstStyle/>
          <a:p>
            <a:pPr marL="285750" indent="-285750">
              <a:buFont typeface="Arial" panose="020B0604020202020204" pitchFamily="34" charset="0"/>
              <a:buChar char="•"/>
            </a:pPr>
            <a:r>
              <a:rPr lang="en-US" dirty="0"/>
              <a:t>Once you reach this page you will just review to make sure you (and anyone else you are registering) is listed here for the correct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correct click “review transaction”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Next click “complete transaction”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receipt will be e-mailed to you. If you need to search for your receipt to see what you signed up for the email comes from City of Keller, TX (</a:t>
            </a:r>
            <a:r>
              <a:rPr lang="en-US" dirty="0">
                <a:hlinkClick r:id="rId4"/>
              </a:rPr>
              <a:t>noreply@rec1.com</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also see all your “transactions” (anything you have signed up for) by logging in, pressing the account button on the top left hand corner, and then click on transaction history.</a:t>
            </a:r>
          </a:p>
        </p:txBody>
      </p:sp>
      <p:sp>
        <p:nvSpPr>
          <p:cNvPr id="4" name="Rectangle 3"/>
          <p:cNvSpPr/>
          <p:nvPr/>
        </p:nvSpPr>
        <p:spPr>
          <a:xfrm>
            <a:off x="7670800" y="628650"/>
            <a:ext cx="4241800" cy="5600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70551" y="2514600"/>
            <a:ext cx="1727200" cy="6604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E609669-0427-46A7-8F1E-C2F567B59031}"/>
              </a:ext>
            </a:extLst>
          </p:cNvPr>
          <p:cNvPicPr>
            <a:picLocks noChangeAspect="1"/>
          </p:cNvPicPr>
          <p:nvPr/>
        </p:nvPicPr>
        <p:blipFill rotWithShape="1">
          <a:blip r:embed="rId5"/>
          <a:srcRect l="7379" t="27593" r="5852" b="5000"/>
          <a:stretch/>
        </p:blipFill>
        <p:spPr>
          <a:xfrm>
            <a:off x="622299" y="3254690"/>
            <a:ext cx="6775451" cy="3616224"/>
          </a:xfrm>
          <a:prstGeom prst="rect">
            <a:avLst/>
          </a:prstGeom>
        </p:spPr>
      </p:pic>
      <p:sp>
        <p:nvSpPr>
          <p:cNvPr id="11" name="Oval 10">
            <a:extLst>
              <a:ext uri="{FF2B5EF4-FFF2-40B4-BE49-F238E27FC236}">
                <a16:creationId xmlns:a16="http://schemas.microsoft.com/office/drawing/2014/main" id="{05F05CD7-F4F3-426B-A5F9-C6B8F4095641}"/>
              </a:ext>
            </a:extLst>
          </p:cNvPr>
          <p:cNvSpPr/>
          <p:nvPr/>
        </p:nvSpPr>
        <p:spPr>
          <a:xfrm>
            <a:off x="5568951" y="5511800"/>
            <a:ext cx="1727200" cy="6604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60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E4268-12EB-455F-9D72-2F23FB4DB89A}"/>
              </a:ext>
            </a:extLst>
          </p:cNvPr>
          <p:cNvSpPr>
            <a:spLocks noGrp="1"/>
          </p:cNvSpPr>
          <p:nvPr>
            <p:ph idx="1"/>
          </p:nvPr>
        </p:nvSpPr>
        <p:spPr>
          <a:xfrm>
            <a:off x="838200" y="857250"/>
            <a:ext cx="10515600" cy="5143499"/>
          </a:xfrm>
        </p:spPr>
        <p:txBody>
          <a:bodyPr>
            <a:normAutofit/>
          </a:bodyPr>
          <a:lstStyle/>
          <a:p>
            <a:pPr marL="0" indent="0">
              <a:buNone/>
            </a:pPr>
            <a:endParaRPr lang="en-US" dirty="0"/>
          </a:p>
          <a:p>
            <a:endParaRPr lang="en-US" dirty="0"/>
          </a:p>
          <a:p>
            <a:pPr marL="0" indent="0" algn="ctr">
              <a:buNone/>
            </a:pPr>
            <a:r>
              <a:rPr lang="en-US" dirty="0"/>
              <a:t>Questions?</a:t>
            </a:r>
          </a:p>
          <a:p>
            <a:pPr marL="0" indent="0" algn="ctr">
              <a:buNone/>
            </a:pPr>
            <a:r>
              <a:rPr lang="en-US" dirty="0"/>
              <a:t>Contact us at</a:t>
            </a:r>
          </a:p>
          <a:p>
            <a:pPr marL="0" indent="0" algn="ctr">
              <a:buNone/>
            </a:pPr>
            <a:r>
              <a:rPr lang="en-US" dirty="0"/>
              <a:t>817-743-4050</a:t>
            </a:r>
          </a:p>
          <a:p>
            <a:pPr marL="0" indent="0" algn="ctr">
              <a:buNone/>
            </a:pPr>
            <a:r>
              <a:rPr lang="en-US" dirty="0">
                <a:hlinkClick r:id="rId2"/>
              </a:rPr>
              <a:t>parksandrec@cityofkeller.com</a:t>
            </a: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55876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087" y="648494"/>
            <a:ext cx="4987099" cy="5561012"/>
          </a:xfrm>
        </p:spPr>
      </p:pic>
      <p:sp>
        <p:nvSpPr>
          <p:cNvPr id="5" name="Oval 4"/>
          <p:cNvSpPr/>
          <p:nvPr/>
        </p:nvSpPr>
        <p:spPr>
          <a:xfrm>
            <a:off x="1049951" y="5080000"/>
            <a:ext cx="3848100" cy="838200"/>
          </a:xfrm>
          <a:prstGeom prst="ellipse">
            <a:avLst/>
          </a:prstGeom>
          <a:noFill/>
          <a:ln w="9525" cap="flat" cmpd="sng" algn="ctr">
            <a:solidFill>
              <a:srgbClr val="FF0000"/>
            </a:solidFill>
            <a:prstDash val="solid"/>
            <a:round/>
            <a:headEnd type="none" w="med" len="med"/>
            <a:tailEnd type="none" w="med" len="med"/>
          </a:ln>
          <a:effectLst>
            <a:glow rad="101600">
              <a:srgbClr val="FF0000">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TextBox 5"/>
          <p:cNvSpPr txBox="1"/>
          <p:nvPr/>
        </p:nvSpPr>
        <p:spPr>
          <a:xfrm>
            <a:off x="6658949" y="2868384"/>
            <a:ext cx="4343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Go to </a:t>
            </a:r>
            <a:r>
              <a:rPr lang="en-US" dirty="0">
                <a:hlinkClick r:id="rId4"/>
              </a:rPr>
              <a:t>https://secure.rec1.com/TX/keller-tx/catalog</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 “Create Your KPR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you’re a current member of The Keller Pointe or already have an account and need help logging in, please contact staff to reset password.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you’re unsure if you’re a member, please call 817-743-4050 to verify membership.</a:t>
            </a:r>
          </a:p>
        </p:txBody>
      </p:sp>
      <p:sp>
        <p:nvSpPr>
          <p:cNvPr id="7" name="Rectangle 6"/>
          <p:cNvSpPr/>
          <p:nvPr/>
        </p:nvSpPr>
        <p:spPr>
          <a:xfrm>
            <a:off x="6658949" y="2743199"/>
            <a:ext cx="4343400" cy="3818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00187" y="236905"/>
            <a:ext cx="5660924" cy="1754326"/>
          </a:xfrm>
          <a:prstGeom prst="rect">
            <a:avLst/>
          </a:prstGeom>
        </p:spPr>
        <p:txBody>
          <a:bodyPr wrap="square">
            <a:spAutoFit/>
          </a:bodyPr>
          <a:lstStyle/>
          <a:p>
            <a:pPr algn="ctr"/>
            <a:r>
              <a:rPr lang="en-US" sz="5400" b="1" dirty="0">
                <a:ln w="22225">
                  <a:noFill/>
                  <a:prstDash val="solid"/>
                </a:ln>
                <a:solidFill>
                  <a:schemeClr val="tx1">
                    <a:lumMod val="95000"/>
                    <a:lumOff val="5000"/>
                  </a:schemeClr>
                </a:solidFill>
                <a:effectLst>
                  <a:outerShdw blurRad="50800" dist="38100" dir="8100000" algn="tr" rotWithShape="0">
                    <a:prstClr val="black">
                      <a:alpha val="40000"/>
                    </a:prstClr>
                  </a:outerShdw>
                </a:effectLst>
              </a:rPr>
              <a:t>How To Create </a:t>
            </a:r>
          </a:p>
          <a:p>
            <a:pPr algn="ctr"/>
            <a:r>
              <a:rPr lang="en-US" sz="5400" b="1" dirty="0">
                <a:ln w="22225">
                  <a:noFill/>
                  <a:prstDash val="solid"/>
                </a:ln>
                <a:solidFill>
                  <a:schemeClr val="tx1">
                    <a:lumMod val="95000"/>
                    <a:lumOff val="5000"/>
                  </a:schemeClr>
                </a:solidFill>
                <a:effectLst>
                  <a:outerShdw blurRad="50800" dist="38100" dir="8100000" algn="tr" rotWithShape="0">
                    <a:prstClr val="black">
                      <a:alpha val="40000"/>
                    </a:prstClr>
                  </a:outerShdw>
                </a:effectLst>
              </a:rPr>
              <a:t>Your Account</a:t>
            </a:r>
          </a:p>
        </p:txBody>
      </p:sp>
      <p:cxnSp>
        <p:nvCxnSpPr>
          <p:cNvPr id="9" name="Straight Connector 8"/>
          <p:cNvCxnSpPr/>
          <p:nvPr/>
        </p:nvCxnSpPr>
        <p:spPr>
          <a:xfrm>
            <a:off x="6000187" y="1991231"/>
            <a:ext cx="56609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06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760EC-8DBA-4C17-A015-9F4136A8AC1C}"/>
              </a:ext>
            </a:extLst>
          </p:cNvPr>
          <p:cNvPicPr>
            <a:picLocks noChangeAspect="1"/>
          </p:cNvPicPr>
          <p:nvPr/>
        </p:nvPicPr>
        <p:blipFill>
          <a:blip r:embed="rId3"/>
          <a:stretch>
            <a:fillRect/>
          </a:stretch>
        </p:blipFill>
        <p:spPr>
          <a:xfrm>
            <a:off x="279400" y="530239"/>
            <a:ext cx="8670890" cy="5495835"/>
          </a:xfrm>
          <a:prstGeom prst="rect">
            <a:avLst/>
          </a:prstGeom>
        </p:spPr>
      </p:pic>
      <p:sp>
        <p:nvSpPr>
          <p:cNvPr id="5" name="TextBox 4"/>
          <p:cNvSpPr txBox="1"/>
          <p:nvPr/>
        </p:nvSpPr>
        <p:spPr>
          <a:xfrm>
            <a:off x="9156700" y="616719"/>
            <a:ext cx="2667000" cy="5355312"/>
          </a:xfrm>
          <a:prstGeom prst="rect">
            <a:avLst/>
          </a:prstGeom>
          <a:noFill/>
        </p:spPr>
        <p:txBody>
          <a:bodyPr wrap="square" rtlCol="0">
            <a:spAutoFit/>
          </a:bodyPr>
          <a:lstStyle/>
          <a:p>
            <a:pPr marL="285750" indent="-285750">
              <a:buFont typeface="Arial" panose="020B0604020202020204" pitchFamily="34" charset="0"/>
              <a:buChar char="•"/>
            </a:pPr>
            <a:r>
              <a:rPr lang="en-US" dirty="0"/>
              <a:t>Input your information into the fields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will select “Non-Member”. If you already have an account with The Keller Pointe this will all be filled 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make sure you have a working e-mail address.</a:t>
            </a:r>
          </a:p>
          <a:p>
            <a:endParaRPr lang="en-US" dirty="0"/>
          </a:p>
          <a:p>
            <a:pPr marL="285750" indent="-285750">
              <a:buFont typeface="Arial" panose="020B0604020202020204" pitchFamily="34" charset="0"/>
              <a:buChar char="•"/>
            </a:pPr>
            <a:r>
              <a:rPr lang="en-US" dirty="0">
                <a:solidFill>
                  <a:srgbClr val="FF0000"/>
                </a:solidFill>
              </a:rPr>
              <a:t>Please select all three communication types next to email preferences to receive updates.</a:t>
            </a:r>
          </a:p>
        </p:txBody>
      </p:sp>
      <p:sp>
        <p:nvSpPr>
          <p:cNvPr id="6" name="Rectangle 5"/>
          <p:cNvSpPr/>
          <p:nvPr/>
        </p:nvSpPr>
        <p:spPr>
          <a:xfrm>
            <a:off x="9118600" y="530239"/>
            <a:ext cx="2794000" cy="549583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Oval 2"/>
          <p:cNvSpPr/>
          <p:nvPr/>
        </p:nvSpPr>
        <p:spPr>
          <a:xfrm>
            <a:off x="2862245" y="4457701"/>
            <a:ext cx="1752600" cy="5080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58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37" y="260350"/>
            <a:ext cx="3971925" cy="2705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37" y="3819525"/>
            <a:ext cx="7877175" cy="3038475"/>
          </a:xfrm>
          <a:prstGeom prst="rect">
            <a:avLst/>
          </a:prstGeom>
        </p:spPr>
      </p:pic>
      <p:sp>
        <p:nvSpPr>
          <p:cNvPr id="4" name="TextBox 3"/>
          <p:cNvSpPr txBox="1"/>
          <p:nvPr/>
        </p:nvSpPr>
        <p:spPr>
          <a:xfrm>
            <a:off x="5727700" y="609600"/>
            <a:ext cx="57531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If you would like to add another member to the account, click “Step 2: Other Account Members” (others in your family including children). This plays a factor if they ever want to volunteer with us or sign-up for any camps.</a:t>
            </a:r>
          </a:p>
          <a:p>
            <a:endParaRPr lang="en-US" dirty="0"/>
          </a:p>
          <a:p>
            <a:pPr marL="285750" indent="-285750">
              <a:buFont typeface="Arial" panose="020B0604020202020204" pitchFamily="34" charset="0"/>
              <a:buChar char="•"/>
            </a:pPr>
            <a:r>
              <a:rPr lang="en-US" dirty="0"/>
              <a:t>Click “Add Account Member”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Input their information in the fields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Save &amp; Close</a:t>
            </a:r>
          </a:p>
        </p:txBody>
      </p:sp>
      <p:sp>
        <p:nvSpPr>
          <p:cNvPr id="5" name="Oval 4"/>
          <p:cNvSpPr/>
          <p:nvPr/>
        </p:nvSpPr>
        <p:spPr>
          <a:xfrm>
            <a:off x="1993900" y="1486763"/>
            <a:ext cx="2006600" cy="456337"/>
          </a:xfrm>
          <a:prstGeom prst="ellipse">
            <a:avLst/>
          </a:prstGeom>
          <a:noFill/>
          <a:ln>
            <a:solidFill>
              <a:srgbClr val="FF0000"/>
            </a:solidFill>
          </a:ln>
          <a:effectLst>
            <a:glow rad="101600">
              <a:srgbClr val="FF0000">
                <a:alpha val="40000"/>
              </a:srgb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5435600" y="431799"/>
            <a:ext cx="6210300" cy="3317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40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47000" y="1802238"/>
            <a:ext cx="41910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Click catalog in the top left hand corner.</a:t>
            </a:r>
          </a:p>
          <a:p>
            <a:pPr marL="285750" indent="-285750">
              <a:buFont typeface="Arial" panose="020B0604020202020204" pitchFamily="34" charset="0"/>
              <a:buChar char="•"/>
            </a:pPr>
            <a:r>
              <a:rPr lang="en-US" dirty="0"/>
              <a:t>Our tab is “Parks &amp; Recreation Activities”</a:t>
            </a:r>
          </a:p>
          <a:p>
            <a:pPr marL="285750" indent="-285750">
              <a:buFont typeface="Arial" panose="020B0604020202020204" pitchFamily="34" charset="0"/>
              <a:buChar char="•"/>
            </a:pPr>
            <a:r>
              <a:rPr lang="en-US" dirty="0"/>
              <a:t>Then click on whichever tab you are wanting to sign-up for something.</a:t>
            </a:r>
          </a:p>
          <a:p>
            <a:pPr marL="285750" indent="-285750">
              <a:buFont typeface="Arial" panose="020B0604020202020204" pitchFamily="34" charset="0"/>
              <a:buChar char="•"/>
            </a:pPr>
            <a:r>
              <a:rPr lang="en-US" dirty="0"/>
              <a:t>All vendor opportunities will be listed under different categories (non-profit, merchant, commercial, and food). If you do not know what type of vendor you are, there are descriptions of each within the sign-up or you can call to check or verify.</a:t>
            </a:r>
          </a:p>
          <a:p>
            <a:pPr marL="285750" indent="-285750">
              <a:buFont typeface="Arial" panose="020B0604020202020204" pitchFamily="34" charset="0"/>
              <a:buChar char="•"/>
            </a:pPr>
            <a:r>
              <a:rPr lang="en-US" dirty="0"/>
              <a:t>All of our ticketed event will also be listed under this tab.</a:t>
            </a:r>
          </a:p>
        </p:txBody>
      </p:sp>
      <p:pic>
        <p:nvPicPr>
          <p:cNvPr id="7" name="Picture 6">
            <a:extLst>
              <a:ext uri="{FF2B5EF4-FFF2-40B4-BE49-F238E27FC236}">
                <a16:creationId xmlns:a16="http://schemas.microsoft.com/office/drawing/2014/main" id="{D79904B7-A7A1-4B5E-AC95-972F1AA565E3}"/>
              </a:ext>
            </a:extLst>
          </p:cNvPr>
          <p:cNvPicPr>
            <a:picLocks noChangeAspect="1"/>
          </p:cNvPicPr>
          <p:nvPr/>
        </p:nvPicPr>
        <p:blipFill>
          <a:blip r:embed="rId3"/>
          <a:stretch>
            <a:fillRect/>
          </a:stretch>
        </p:blipFill>
        <p:spPr>
          <a:xfrm>
            <a:off x="150869" y="1126886"/>
            <a:ext cx="7405631" cy="5421980"/>
          </a:xfrm>
          <a:prstGeom prst="rect">
            <a:avLst/>
          </a:prstGeom>
        </p:spPr>
      </p:pic>
      <p:sp>
        <p:nvSpPr>
          <p:cNvPr id="4" name="Rectangle 3"/>
          <p:cNvSpPr/>
          <p:nvPr/>
        </p:nvSpPr>
        <p:spPr>
          <a:xfrm>
            <a:off x="7747000" y="1800204"/>
            <a:ext cx="4191000" cy="4020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1867" y="2163060"/>
            <a:ext cx="1117600" cy="4572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33600" y="22652"/>
            <a:ext cx="9043244" cy="830997"/>
          </a:xfrm>
          <a:prstGeom prst="rect">
            <a:avLst/>
          </a:prstGeom>
        </p:spPr>
        <p:txBody>
          <a:bodyPr wrap="square">
            <a:spAutoFit/>
          </a:bodyPr>
          <a:lstStyle/>
          <a:p>
            <a:r>
              <a:rPr lang="en-US" sz="4800" dirty="0">
                <a:ln w="0">
                  <a:solidFill>
                    <a:schemeClr val="tx1"/>
                  </a:solidFill>
                </a:ln>
                <a:effectLst>
                  <a:outerShdw blurRad="50800" dist="38100" dir="10800000" algn="r" rotWithShape="0">
                    <a:prstClr val="black">
                      <a:alpha val="40000"/>
                    </a:prstClr>
                  </a:outerShdw>
                </a:effectLst>
              </a:rPr>
              <a:t>How To Register For An Activity</a:t>
            </a:r>
          </a:p>
        </p:txBody>
      </p:sp>
      <p:cxnSp>
        <p:nvCxnSpPr>
          <p:cNvPr id="8" name="Straight Connector 7"/>
          <p:cNvCxnSpPr/>
          <p:nvPr/>
        </p:nvCxnSpPr>
        <p:spPr>
          <a:xfrm>
            <a:off x="1959076" y="823546"/>
            <a:ext cx="8194858" cy="28069"/>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96B495E-608B-407C-83A3-9014A3AC669D}"/>
              </a:ext>
            </a:extLst>
          </p:cNvPr>
          <p:cNvSpPr/>
          <p:nvPr/>
        </p:nvSpPr>
        <p:spPr>
          <a:xfrm>
            <a:off x="3879084" y="2823349"/>
            <a:ext cx="1117600" cy="4572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4F0F90F-4616-4B0E-ABA9-BA92D9BEAF8E}"/>
              </a:ext>
            </a:extLst>
          </p:cNvPr>
          <p:cNvSpPr/>
          <p:nvPr/>
        </p:nvSpPr>
        <p:spPr>
          <a:xfrm>
            <a:off x="2133600" y="3558797"/>
            <a:ext cx="1549400" cy="4572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45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19730-31FC-40FF-8A30-51E140985549}"/>
              </a:ext>
            </a:extLst>
          </p:cNvPr>
          <p:cNvPicPr>
            <a:picLocks noChangeAspect="1"/>
          </p:cNvPicPr>
          <p:nvPr/>
        </p:nvPicPr>
        <p:blipFill>
          <a:blip r:embed="rId3"/>
          <a:stretch>
            <a:fillRect/>
          </a:stretch>
        </p:blipFill>
        <p:spPr>
          <a:xfrm>
            <a:off x="3980481" y="645778"/>
            <a:ext cx="7747914" cy="5518613"/>
          </a:xfrm>
          <a:prstGeom prst="rect">
            <a:avLst/>
          </a:prstGeom>
        </p:spPr>
      </p:pic>
      <p:sp>
        <p:nvSpPr>
          <p:cNvPr id="4" name="TextBox 3"/>
          <p:cNvSpPr txBox="1"/>
          <p:nvPr/>
        </p:nvSpPr>
        <p:spPr>
          <a:xfrm>
            <a:off x="1485900" y="1990671"/>
            <a:ext cx="1328435" cy="369332"/>
          </a:xfrm>
          <a:prstGeom prst="rect">
            <a:avLst/>
          </a:prstGeom>
          <a:solidFill>
            <a:srgbClr val="FFFF00"/>
          </a:solidFill>
        </p:spPr>
        <p:txBody>
          <a:bodyPr wrap="square" rtlCol="0">
            <a:spAutoFit/>
          </a:bodyPr>
          <a:lstStyle/>
          <a:p>
            <a:pPr algn="ctr"/>
            <a:r>
              <a:rPr lang="en-US" b="1" dirty="0"/>
              <a:t>Event name </a:t>
            </a:r>
          </a:p>
        </p:txBody>
      </p:sp>
      <p:sp>
        <p:nvSpPr>
          <p:cNvPr id="6" name="Right Arrow 5"/>
          <p:cNvSpPr/>
          <p:nvPr/>
        </p:nvSpPr>
        <p:spPr>
          <a:xfrm>
            <a:off x="2966599" y="2083519"/>
            <a:ext cx="990600" cy="2159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37865" y="4827688"/>
            <a:ext cx="2605314" cy="369332"/>
          </a:xfrm>
          <a:prstGeom prst="rect">
            <a:avLst/>
          </a:prstGeom>
          <a:solidFill>
            <a:srgbClr val="FFFF00"/>
          </a:solidFill>
        </p:spPr>
        <p:txBody>
          <a:bodyPr wrap="square" rtlCol="0">
            <a:spAutoFit/>
          </a:bodyPr>
          <a:lstStyle/>
          <a:p>
            <a:pPr algn="ctr"/>
            <a:r>
              <a:rPr lang="en-US" b="1" dirty="0"/>
              <a:t>When registration opens</a:t>
            </a:r>
          </a:p>
        </p:txBody>
      </p:sp>
      <p:sp>
        <p:nvSpPr>
          <p:cNvPr id="8" name="Right Arrow 7"/>
          <p:cNvSpPr/>
          <p:nvPr/>
        </p:nvSpPr>
        <p:spPr>
          <a:xfrm rot="10800000">
            <a:off x="6437694" y="4904404"/>
            <a:ext cx="990600" cy="2159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66606" y="3675651"/>
            <a:ext cx="2421556" cy="369332"/>
          </a:xfrm>
          <a:prstGeom prst="rect">
            <a:avLst/>
          </a:prstGeom>
          <a:solidFill>
            <a:srgbClr val="FFFF00"/>
          </a:solidFill>
        </p:spPr>
        <p:txBody>
          <a:bodyPr wrap="square" rtlCol="0">
            <a:spAutoFit/>
          </a:bodyPr>
          <a:lstStyle/>
          <a:p>
            <a:pPr algn="ctr"/>
            <a:r>
              <a:rPr lang="en-US" b="1" dirty="0"/>
              <a:t>The date of the activity</a:t>
            </a:r>
          </a:p>
        </p:txBody>
      </p:sp>
      <p:sp>
        <p:nvSpPr>
          <p:cNvPr id="10" name="Right Arrow 9"/>
          <p:cNvSpPr/>
          <p:nvPr/>
        </p:nvSpPr>
        <p:spPr>
          <a:xfrm rot="10800000">
            <a:off x="6096000" y="3767986"/>
            <a:ext cx="990600" cy="2159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14528" y="3533020"/>
            <a:ext cx="990600" cy="369332"/>
          </a:xfrm>
          <a:prstGeom prst="rect">
            <a:avLst/>
          </a:prstGeom>
          <a:solidFill>
            <a:srgbClr val="FFFF00"/>
          </a:solidFill>
        </p:spPr>
        <p:txBody>
          <a:bodyPr wrap="square" rtlCol="0">
            <a:spAutoFit/>
          </a:bodyPr>
          <a:lstStyle/>
          <a:p>
            <a:pPr algn="ctr"/>
            <a:r>
              <a:rPr lang="en-US" b="1" dirty="0"/>
              <a:t>Location</a:t>
            </a:r>
          </a:p>
        </p:txBody>
      </p:sp>
      <p:sp>
        <p:nvSpPr>
          <p:cNvPr id="12" name="Right Arrow 11"/>
          <p:cNvSpPr/>
          <p:nvPr/>
        </p:nvSpPr>
        <p:spPr>
          <a:xfrm>
            <a:off x="3035633" y="3609736"/>
            <a:ext cx="990600" cy="2159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233544" y="1991930"/>
            <a:ext cx="571499" cy="506186"/>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216636" y="763031"/>
            <a:ext cx="2605314" cy="1200329"/>
          </a:xfrm>
          <a:prstGeom prst="rect">
            <a:avLst/>
          </a:prstGeom>
          <a:solidFill>
            <a:srgbClr val="FFFF00"/>
          </a:solidFill>
        </p:spPr>
        <p:txBody>
          <a:bodyPr wrap="square" rtlCol="0">
            <a:spAutoFit/>
          </a:bodyPr>
          <a:lstStyle/>
          <a:p>
            <a:r>
              <a:rPr lang="en-US" b="1" dirty="0"/>
              <a:t>How many people are registered for the activity and how many slots are open total.</a:t>
            </a:r>
          </a:p>
        </p:txBody>
      </p:sp>
      <p:sp>
        <p:nvSpPr>
          <p:cNvPr id="2" name="Rectangle 1"/>
          <p:cNvSpPr/>
          <p:nvPr/>
        </p:nvSpPr>
        <p:spPr>
          <a:xfrm>
            <a:off x="223968" y="209034"/>
            <a:ext cx="3615979" cy="1754326"/>
          </a:xfrm>
          <a:prstGeom prst="rect">
            <a:avLst/>
          </a:prstGeom>
        </p:spPr>
        <p:txBody>
          <a:bodyPr wrap="square">
            <a:spAutoFit/>
          </a:bodyPr>
          <a:lstStyle/>
          <a:p>
            <a:pPr algn="ctr"/>
            <a:r>
              <a:rPr lang="en-US" sz="5400" dirty="0">
                <a:ln w="0">
                  <a:solidFill>
                    <a:schemeClr val="tx1"/>
                  </a:solidFill>
                </a:ln>
                <a:effectLst>
                  <a:outerShdw blurRad="50800" dist="38100" algn="l" rotWithShape="0">
                    <a:prstClr val="black">
                      <a:alpha val="40000"/>
                    </a:prstClr>
                  </a:outerShdw>
                </a:effectLst>
              </a:rPr>
              <a:t>Activity</a:t>
            </a:r>
          </a:p>
          <a:p>
            <a:pPr algn="ctr"/>
            <a:r>
              <a:rPr lang="en-US" sz="5400" dirty="0">
                <a:ln w="0">
                  <a:solidFill>
                    <a:schemeClr val="tx1"/>
                  </a:solidFill>
                </a:ln>
                <a:effectLst>
                  <a:outerShdw blurRad="50800" dist="38100" algn="l" rotWithShape="0">
                    <a:prstClr val="black">
                      <a:alpha val="40000"/>
                    </a:prstClr>
                  </a:outerShdw>
                </a:effectLst>
              </a:rPr>
              <a:t>Information</a:t>
            </a:r>
          </a:p>
        </p:txBody>
      </p:sp>
      <p:cxnSp>
        <p:nvCxnSpPr>
          <p:cNvPr id="15" name="Straight Connector 14"/>
          <p:cNvCxnSpPr/>
          <p:nvPr/>
        </p:nvCxnSpPr>
        <p:spPr>
          <a:xfrm flipV="1">
            <a:off x="247650" y="1963360"/>
            <a:ext cx="3552825" cy="1834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ight Arrow 7">
            <a:extLst>
              <a:ext uri="{FF2B5EF4-FFF2-40B4-BE49-F238E27FC236}">
                <a16:creationId xmlns:a16="http://schemas.microsoft.com/office/drawing/2014/main" id="{22D97C17-2D9D-46A4-B21C-52DBBDD7E65A}"/>
              </a:ext>
            </a:extLst>
          </p:cNvPr>
          <p:cNvSpPr/>
          <p:nvPr/>
        </p:nvSpPr>
        <p:spPr>
          <a:xfrm rot="5400000">
            <a:off x="10411342" y="1685987"/>
            <a:ext cx="215901" cy="27425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1">
            <a:extLst>
              <a:ext uri="{FF2B5EF4-FFF2-40B4-BE49-F238E27FC236}">
                <a16:creationId xmlns:a16="http://schemas.microsoft.com/office/drawing/2014/main" id="{AF30F2C4-CBBD-448A-91EE-CA0068EC0C43}"/>
              </a:ext>
            </a:extLst>
          </p:cNvPr>
          <p:cNvSpPr/>
          <p:nvPr/>
        </p:nvSpPr>
        <p:spPr>
          <a:xfrm>
            <a:off x="3035633" y="4078658"/>
            <a:ext cx="990600" cy="2159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263EA7-4722-4ED1-AB78-670A47C55163}"/>
              </a:ext>
            </a:extLst>
          </p:cNvPr>
          <p:cNvSpPr txBox="1"/>
          <p:nvPr/>
        </p:nvSpPr>
        <p:spPr>
          <a:xfrm>
            <a:off x="223968" y="3983886"/>
            <a:ext cx="2790694" cy="1477328"/>
          </a:xfrm>
          <a:prstGeom prst="rect">
            <a:avLst/>
          </a:prstGeom>
          <a:solidFill>
            <a:srgbClr val="FFFF00"/>
          </a:solidFill>
        </p:spPr>
        <p:txBody>
          <a:bodyPr wrap="square" rtlCol="0">
            <a:spAutoFit/>
          </a:bodyPr>
          <a:lstStyle/>
          <a:p>
            <a:pPr algn="ctr"/>
            <a:r>
              <a:rPr lang="en-US" b="1" dirty="0"/>
              <a:t>Time slot for the event. Some events only have one time frame and some events have multiple time slots you can choose from. </a:t>
            </a:r>
          </a:p>
        </p:txBody>
      </p:sp>
    </p:spTree>
    <p:extLst>
      <p:ext uri="{BB962C8B-B14F-4D97-AF65-F5344CB8AC3E}">
        <p14:creationId xmlns:p14="http://schemas.microsoft.com/office/powerpoint/2010/main" val="330351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F0A74-B231-4749-BD85-0B36B603B54F}"/>
              </a:ext>
            </a:extLst>
          </p:cNvPr>
          <p:cNvPicPr>
            <a:picLocks noChangeAspect="1"/>
          </p:cNvPicPr>
          <p:nvPr/>
        </p:nvPicPr>
        <p:blipFill>
          <a:blip r:embed="rId3"/>
          <a:stretch>
            <a:fillRect/>
          </a:stretch>
        </p:blipFill>
        <p:spPr>
          <a:xfrm>
            <a:off x="240874" y="406161"/>
            <a:ext cx="7036226" cy="5702110"/>
          </a:xfrm>
          <a:prstGeom prst="rect">
            <a:avLst/>
          </a:prstGeom>
        </p:spPr>
      </p:pic>
      <p:sp>
        <p:nvSpPr>
          <p:cNvPr id="4" name="TextBox 3"/>
          <p:cNvSpPr txBox="1"/>
          <p:nvPr/>
        </p:nvSpPr>
        <p:spPr>
          <a:xfrm>
            <a:off x="7512050" y="667593"/>
            <a:ext cx="44958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Select which user will be joining the activity</a:t>
            </a:r>
          </a:p>
          <a:p>
            <a:pPr marL="742950" lvl="1" indent="-285750">
              <a:buFont typeface="Arial" panose="020B0604020202020204" pitchFamily="34" charset="0"/>
              <a:buChar char="•"/>
            </a:pPr>
            <a:r>
              <a:rPr lang="en-US" dirty="0"/>
              <a:t>When you create your account and add family members, their name will appear under the account holders name. You will be able to select everyone in your family that will be participating.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Then click “Add To Cart”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software system will not allow you to register or add to cart if any of the following apply to you:</a:t>
            </a:r>
          </a:p>
          <a:p>
            <a:pPr marL="742950" lvl="1" indent="-285750">
              <a:buFont typeface="Arial" panose="020B0604020202020204" pitchFamily="34" charset="0"/>
              <a:buChar char="•"/>
            </a:pPr>
            <a:r>
              <a:rPr lang="en-US" dirty="0"/>
              <a:t>Do not have an account created.</a:t>
            </a:r>
          </a:p>
          <a:p>
            <a:pPr marL="742950" lvl="1" indent="-285750">
              <a:buFont typeface="Arial" panose="020B0604020202020204" pitchFamily="34" charset="0"/>
              <a:buChar char="•"/>
            </a:pPr>
            <a:r>
              <a:rPr lang="en-US" dirty="0"/>
              <a:t>Registration has not opened.</a:t>
            </a:r>
          </a:p>
          <a:p>
            <a:pPr marL="742950" lvl="1" indent="-285750">
              <a:buFont typeface="Arial" panose="020B0604020202020204" pitchFamily="34" charset="0"/>
              <a:buChar char="•"/>
            </a:pPr>
            <a:r>
              <a:rPr lang="en-US" dirty="0"/>
              <a:t>Registration is closed.</a:t>
            </a:r>
          </a:p>
          <a:p>
            <a:pPr marL="742950" lvl="1" indent="-285750">
              <a:buFont typeface="Arial" panose="020B0604020202020204" pitchFamily="34" charset="0"/>
              <a:buChar char="•"/>
            </a:pPr>
            <a:r>
              <a:rPr lang="en-US" dirty="0"/>
              <a:t>Registration is full.</a:t>
            </a:r>
          </a:p>
        </p:txBody>
      </p:sp>
      <p:sp>
        <p:nvSpPr>
          <p:cNvPr id="5" name="Rectangle 4"/>
          <p:cNvSpPr/>
          <p:nvPr/>
        </p:nvSpPr>
        <p:spPr>
          <a:xfrm>
            <a:off x="7423150" y="485441"/>
            <a:ext cx="4584700" cy="55435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63531" y="5317067"/>
            <a:ext cx="1155700" cy="4445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91B8811-89C9-4C93-8131-EA75DBB7D6FA}"/>
              </a:ext>
            </a:extLst>
          </p:cNvPr>
          <p:cNvSpPr/>
          <p:nvPr/>
        </p:nvSpPr>
        <p:spPr>
          <a:xfrm>
            <a:off x="4667248" y="3206750"/>
            <a:ext cx="2103967" cy="444500"/>
          </a:xfrm>
          <a:prstGeom prst="ellipse">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26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6A6B25-BCB2-457A-A637-7814DEF9D595}"/>
              </a:ext>
            </a:extLst>
          </p:cNvPr>
          <p:cNvPicPr>
            <a:picLocks noChangeAspect="1"/>
          </p:cNvPicPr>
          <p:nvPr/>
        </p:nvPicPr>
        <p:blipFill>
          <a:blip r:embed="rId3"/>
          <a:stretch>
            <a:fillRect/>
          </a:stretch>
        </p:blipFill>
        <p:spPr>
          <a:xfrm>
            <a:off x="164042" y="2450374"/>
            <a:ext cx="5581650" cy="1590675"/>
          </a:xfrm>
          <a:prstGeom prst="rect">
            <a:avLst/>
          </a:prstGeom>
        </p:spPr>
      </p:pic>
      <p:pic>
        <p:nvPicPr>
          <p:cNvPr id="5" name="Picture 4">
            <a:extLst>
              <a:ext uri="{FF2B5EF4-FFF2-40B4-BE49-F238E27FC236}">
                <a16:creationId xmlns:a16="http://schemas.microsoft.com/office/drawing/2014/main" id="{A8583E97-D9BE-47D9-8145-B6D8558FD168}"/>
              </a:ext>
            </a:extLst>
          </p:cNvPr>
          <p:cNvPicPr>
            <a:picLocks noChangeAspect="1"/>
          </p:cNvPicPr>
          <p:nvPr/>
        </p:nvPicPr>
        <p:blipFill>
          <a:blip r:embed="rId4"/>
          <a:stretch>
            <a:fillRect/>
          </a:stretch>
        </p:blipFill>
        <p:spPr>
          <a:xfrm>
            <a:off x="164042" y="106441"/>
            <a:ext cx="8943975" cy="2105025"/>
          </a:xfrm>
          <a:prstGeom prst="rect">
            <a:avLst/>
          </a:prstGeom>
        </p:spPr>
      </p:pic>
      <p:sp>
        <p:nvSpPr>
          <p:cNvPr id="3" name="Oval 2"/>
          <p:cNvSpPr/>
          <p:nvPr/>
        </p:nvSpPr>
        <p:spPr>
          <a:xfrm>
            <a:off x="7488767" y="696988"/>
            <a:ext cx="1403350" cy="46990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21426" y="2976546"/>
            <a:ext cx="54610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Once you are satisfied with the items that have been added to the cart, proceed with “Checkout” by clicking on the cart in the top right hand corner.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you will see what you have selected and the amount that will be due at time of checkout.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Proceed to the bottom and click the blue checkout button.</a:t>
            </a:r>
          </a:p>
          <a:p>
            <a:pPr marL="285750" indent="-285750">
              <a:buFont typeface="Arial" panose="020B0604020202020204" pitchFamily="34" charset="0"/>
              <a:buChar char="•"/>
            </a:pPr>
            <a:endParaRPr lang="en-US" dirty="0"/>
          </a:p>
        </p:txBody>
      </p:sp>
      <p:pic>
        <p:nvPicPr>
          <p:cNvPr id="15" name="Picture 14">
            <a:extLst>
              <a:ext uri="{FF2B5EF4-FFF2-40B4-BE49-F238E27FC236}">
                <a16:creationId xmlns:a16="http://schemas.microsoft.com/office/drawing/2014/main" id="{21A691DA-9E38-4C36-BAF0-CEDFB87B7EC0}"/>
              </a:ext>
            </a:extLst>
          </p:cNvPr>
          <p:cNvPicPr>
            <a:picLocks noChangeAspect="1"/>
          </p:cNvPicPr>
          <p:nvPr/>
        </p:nvPicPr>
        <p:blipFill>
          <a:blip r:embed="rId5"/>
          <a:stretch>
            <a:fillRect/>
          </a:stretch>
        </p:blipFill>
        <p:spPr>
          <a:xfrm>
            <a:off x="164042" y="4566913"/>
            <a:ext cx="5543550" cy="1647825"/>
          </a:xfrm>
          <a:prstGeom prst="rect">
            <a:avLst/>
          </a:prstGeom>
        </p:spPr>
      </p:pic>
      <p:sp>
        <p:nvSpPr>
          <p:cNvPr id="6" name="Rectangle 5"/>
          <p:cNvSpPr/>
          <p:nvPr/>
        </p:nvSpPr>
        <p:spPr>
          <a:xfrm>
            <a:off x="6207126" y="3013354"/>
            <a:ext cx="5575300" cy="24730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8F14D4F-605C-44F8-AC98-B6064E24AD05}"/>
              </a:ext>
            </a:extLst>
          </p:cNvPr>
          <p:cNvSpPr/>
          <p:nvPr/>
        </p:nvSpPr>
        <p:spPr>
          <a:xfrm>
            <a:off x="4428068" y="2778404"/>
            <a:ext cx="1403350" cy="46990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8219C7-65E8-487C-BB12-509580F7255F}"/>
              </a:ext>
            </a:extLst>
          </p:cNvPr>
          <p:cNvSpPr/>
          <p:nvPr/>
        </p:nvSpPr>
        <p:spPr>
          <a:xfrm>
            <a:off x="4552951" y="5644826"/>
            <a:ext cx="1403350" cy="46990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09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238CBC-B028-487A-B339-D99E754CBDAC}"/>
              </a:ext>
            </a:extLst>
          </p:cNvPr>
          <p:cNvPicPr>
            <a:picLocks noChangeAspect="1"/>
          </p:cNvPicPr>
          <p:nvPr/>
        </p:nvPicPr>
        <p:blipFill>
          <a:blip r:embed="rId3"/>
          <a:stretch>
            <a:fillRect/>
          </a:stretch>
        </p:blipFill>
        <p:spPr>
          <a:xfrm>
            <a:off x="189971" y="273079"/>
            <a:ext cx="6609748" cy="5867400"/>
          </a:xfrm>
          <a:prstGeom prst="rect">
            <a:avLst/>
          </a:prstGeom>
        </p:spPr>
      </p:pic>
      <p:sp>
        <p:nvSpPr>
          <p:cNvPr id="3" name="Oval 2"/>
          <p:cNvSpPr/>
          <p:nvPr/>
        </p:nvSpPr>
        <p:spPr>
          <a:xfrm>
            <a:off x="5254625" y="3088877"/>
            <a:ext cx="1403350" cy="46990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01848" y="2127616"/>
            <a:ext cx="510018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You will then be taken to the prompt page (if applicable). </a:t>
            </a:r>
            <a:r>
              <a:rPr lang="en-US" dirty="0">
                <a:solidFill>
                  <a:srgbClr val="FF0000"/>
                </a:solidFill>
              </a:rPr>
              <a:t>Not all events will have prompts for you to answer so if there are not prompts, you will instead be taken to the waiver page.</a:t>
            </a:r>
          </a:p>
          <a:p>
            <a:pPr marL="285750" indent="-285750">
              <a:buFont typeface="Arial" panose="020B0604020202020204" pitchFamily="34" charset="0"/>
              <a:buChar char="•"/>
            </a:pPr>
            <a:r>
              <a:rPr lang="en-US" dirty="0"/>
              <a:t>It is important you fill in or answer all the questions on this page or it will not allow you continue with the checkout process. </a:t>
            </a:r>
          </a:p>
          <a:p>
            <a:pPr marL="285750" indent="-285750">
              <a:buFont typeface="Arial" panose="020B0604020202020204" pitchFamily="34" charset="0"/>
              <a:buChar char="•"/>
            </a:pPr>
            <a:r>
              <a:rPr lang="en-US" dirty="0"/>
              <a:t>Once you have completed the prompts you will click on the green submit responses button.</a:t>
            </a:r>
          </a:p>
          <a:p>
            <a:pPr lvl="1"/>
            <a:endParaRPr lang="en-US" dirty="0"/>
          </a:p>
        </p:txBody>
      </p:sp>
      <p:sp>
        <p:nvSpPr>
          <p:cNvPr id="6" name="Rectangle 5"/>
          <p:cNvSpPr/>
          <p:nvPr/>
        </p:nvSpPr>
        <p:spPr>
          <a:xfrm>
            <a:off x="6901848" y="1891109"/>
            <a:ext cx="5201252" cy="3335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623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859</Words>
  <Application>Microsoft Office PowerPoint</Application>
  <PresentationFormat>Widescreen</PresentationFormat>
  <Paragraphs>87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Online Registration How-To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2020-05-05T15:19:03Z</dcterms:created>
  <dcterms:modified xsi:type="dcterms:W3CDTF">2021-09-01T20:45:54Z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